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1" r:id="rId5"/>
    <p:sldId id="264" r:id="rId6"/>
    <p:sldId id="266" r:id="rId7"/>
    <p:sldId id="281" r:id="rId8"/>
    <p:sldId id="282" r:id="rId9"/>
    <p:sldId id="267" r:id="rId10"/>
    <p:sldId id="271" r:id="rId11"/>
    <p:sldId id="283" r:id="rId12"/>
    <p:sldId id="284" r:id="rId13"/>
    <p:sldId id="285" r:id="rId14"/>
    <p:sldId id="287" r:id="rId15"/>
    <p:sldId id="288" r:id="rId16"/>
    <p:sldId id="289" r:id="rId17"/>
    <p:sldId id="292" r:id="rId18"/>
    <p:sldId id="290" r:id="rId19"/>
    <p:sldId id="295" r:id="rId20"/>
    <p:sldId id="299" r:id="rId21"/>
    <p:sldId id="298" r:id="rId22"/>
    <p:sldId id="297" r:id="rId23"/>
    <p:sldId id="30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F1F8E"/>
    <a:srgbClr val="152456"/>
    <a:srgbClr val="C8E9EF"/>
    <a:srgbClr val="C8E93F"/>
    <a:srgbClr val="FCA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4230"/>
  </p:normalViewPr>
  <p:slideViewPr>
    <p:cSldViewPr snapToGrid="0" snapToObjects="1">
      <p:cViewPr>
        <p:scale>
          <a:sx n="57" d="100"/>
          <a:sy n="57" d="100"/>
        </p:scale>
        <p:origin x="60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AEB59-2397-1B4E-B744-289A23FA875A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27230-8669-6B4E-990B-761D298DF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8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Introduce myself / job title</a:t>
            </a:r>
          </a:p>
          <a:p>
            <a:pPr marL="171450" indent="-171450">
              <a:buFont typeface="Arial" charset="0"/>
              <a:buChar char="•"/>
            </a:pPr>
            <a:r>
              <a:rPr lang="is-IS" dirty="0" smtClean="0"/>
              <a:t>… with Jefferson’s DICE group: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DICE is an internal consulting group, within Jefferson Health, focused on digital innovation and consumer experience for healthcare.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You</a:t>
            </a:r>
            <a:r>
              <a:rPr lang="en-US" baseline="0" dirty="0" smtClean="0"/>
              <a:t> can follow us on twitter at @DICEGRP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Use the hashtag #DICEGRP 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If healthcare excites you</a:t>
            </a:r>
            <a:r>
              <a:rPr lang="is-IS" dirty="0" smtClean="0"/>
              <a:t>…..</a:t>
            </a:r>
            <a:r>
              <a:rPr lang="en-US" baseline="0" dirty="0" smtClean="0"/>
              <a:t> Then I’m sorry. I’m not going to talk mention healthcare again for the entire talk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 AM going to talk a lot about JavaScript: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Most of this talk is going to geared towards writing native </a:t>
            </a:r>
            <a:r>
              <a:rPr lang="en-US" baseline="0" dirty="0" err="1" smtClean="0"/>
              <a:t>addons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 in C++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But we’ll also take a look to at the future with </a:t>
            </a:r>
            <a:r>
              <a:rPr lang="en-US" baseline="0" dirty="0" err="1" smtClean="0"/>
              <a:t>WebAssembly</a:t>
            </a:r>
            <a:r>
              <a:rPr lang="en-US" baseline="0" dirty="0" smtClean="0"/>
              <a:t> 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Brief</a:t>
            </a:r>
            <a:r>
              <a:rPr lang="en-US" baseline="0" dirty="0" smtClean="0"/>
              <a:t> mention on inspiration for this talk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61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 apologize if</a:t>
            </a:r>
            <a:r>
              <a:rPr lang="en-US" baseline="0" dirty="0" smtClean="0"/>
              <a:t> you don’t know C++. Its not the easiest language to follow even when you do it, so try not to focus too much on the syntax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Here</a:t>
            </a:r>
            <a:r>
              <a:rPr lang="en-US" baseline="0" dirty="0" smtClean="0"/>
              <a:t> where defining our </a:t>
            </a:r>
            <a:r>
              <a:rPr lang="en-US" baseline="0" dirty="0" err="1" smtClean="0"/>
              <a:t>RenderMustache</a:t>
            </a:r>
            <a:r>
              <a:rPr lang="en-US" baseline="0" dirty="0" smtClean="0"/>
              <a:t> function. This is the function that will be called when someone calls </a:t>
            </a:r>
            <a:r>
              <a:rPr lang="en-US" baseline="0" dirty="0" err="1" smtClean="0"/>
              <a:t>renderMustache</a:t>
            </a:r>
            <a:r>
              <a:rPr lang="en-US" baseline="0" dirty="0" smtClean="0"/>
              <a:t> in the JavaScript code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Since JavaScript has a dynamic type system and C++ is statically typed we need to make some </a:t>
            </a:r>
            <a:r>
              <a:rPr lang="en-US" baseline="0" dirty="0" err="1" smtClean="0"/>
              <a:t>assertaions</a:t>
            </a:r>
            <a:r>
              <a:rPr lang="en-US" baseline="0" dirty="0" smtClean="0"/>
              <a:t> about the arguments that were passed </a:t>
            </a:r>
            <a:r>
              <a:rPr lang="en-US" baseline="0" dirty="0" err="1" smtClean="0"/>
              <a:t>inf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the first if, we check that the # of arguments passed are correct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Then in the second and third if statements are checking that the arguments are the correct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6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Now that we know the arguments are as expected we’re going to cast them to types that we can use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We’re casting both arguments to Local Handles can be thought of as pointers to the stack where the contents of a JavaScript variable are stored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So we have a local handle to an object for the first parameter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And a local handle to a function for our second parameter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this case our first </a:t>
            </a:r>
            <a:r>
              <a:rPr lang="en-US" baseline="0" dirty="0" err="1" smtClean="0"/>
              <a:t>param</a:t>
            </a:r>
            <a:r>
              <a:rPr lang="en-US" baseline="0" dirty="0" smtClean="0"/>
              <a:t> is a </a:t>
            </a:r>
            <a:r>
              <a:rPr lang="en-US" baseline="0" dirty="0" err="1" smtClean="0"/>
              <a:t>filebuffer</a:t>
            </a:r>
            <a:r>
              <a:rPr lang="en-US" baseline="0" dirty="0" smtClean="0"/>
              <a:t> representing the image of a face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So we extract the contents of the buffer as a char array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Also the length of the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51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There’s some confusing syntax here (as there often is when working with v8)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But essentially what we’re doing is creating a new instance of a custom </a:t>
            </a:r>
            <a:r>
              <a:rPr lang="en-US" baseline="0" dirty="0" err="1" smtClean="0"/>
              <a:t>MustacheWorker</a:t>
            </a:r>
            <a:r>
              <a:rPr lang="en-US" baseline="0" dirty="0" smtClean="0"/>
              <a:t> class that I’ve defined elsewhere and adding it to </a:t>
            </a:r>
            <a:r>
              <a:rPr lang="en-US" baseline="0" dirty="0" err="1" smtClean="0"/>
              <a:t>libuv’s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queue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This is what is actually going to render our mustache on a separate thread, So we’ll take a closer look at the </a:t>
            </a:r>
            <a:r>
              <a:rPr lang="en-US" baseline="0" dirty="0" err="1" smtClean="0"/>
              <a:t>MustacheWorker</a:t>
            </a:r>
            <a:r>
              <a:rPr lang="en-US" baseline="0" dirty="0" smtClean="0"/>
              <a:t> class in just a second</a:t>
            </a:r>
          </a:p>
          <a:p>
            <a:pPr marL="628650" lvl="1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</a:t>
            </a:r>
            <a:r>
              <a:rPr lang="en-US" baseline="0" dirty="0" smtClean="0"/>
              <a:t> of our main </a:t>
            </a:r>
            <a:r>
              <a:rPr lang="en-US" baseline="0" dirty="0" err="1" smtClean="0"/>
              <a:t>RenderMustache</a:t>
            </a:r>
            <a:r>
              <a:rPr lang="en-US" baseline="0" dirty="0" smtClean="0"/>
              <a:t> method </a:t>
            </a:r>
            <a:r>
              <a:rPr lang="en-US" baseline="0" dirty="0" err="1" smtClean="0"/>
              <a:t>theres</a:t>
            </a:r>
            <a:r>
              <a:rPr lang="en-US" baseline="0" dirty="0" smtClean="0"/>
              <a:t> two more points of interest in the binding file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NODE_MODULE macro is what actually registers our </a:t>
            </a:r>
            <a:r>
              <a:rPr lang="en-US" baseline="0" dirty="0" err="1" smtClean="0"/>
              <a:t>addon</a:t>
            </a:r>
            <a:r>
              <a:rPr lang="en-US" baseline="0" dirty="0" smtClean="0"/>
              <a:t> with node at runtime which lets us require it as we would any other JS module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At initialization time it will call this NAN_MODULE_INIT function which assigns a property called “</a:t>
            </a:r>
            <a:r>
              <a:rPr lang="en-US" baseline="0" dirty="0" err="1" smtClean="0"/>
              <a:t>renderMustache</a:t>
            </a:r>
            <a:r>
              <a:rPr lang="en-US" baseline="0" dirty="0" smtClean="0"/>
              <a:t>” to the module and assigns it to the function we defined above.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This is pretty much the same as assigning the function to </a:t>
            </a:r>
            <a:r>
              <a:rPr lang="en-US" baseline="0" dirty="0" err="1" smtClean="0"/>
              <a:t>module.exports.renderMustache</a:t>
            </a:r>
            <a:r>
              <a:rPr lang="en-US" baseline="0" dirty="0" smtClean="0"/>
              <a:t> as you would when writing a node module in JavaScript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81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promised,</a:t>
            </a:r>
            <a:r>
              <a:rPr lang="en-US" baseline="0" dirty="0" smtClean="0"/>
              <a:t> </a:t>
            </a:r>
            <a:r>
              <a:rPr lang="en-US" dirty="0" smtClean="0"/>
              <a:t>This is our </a:t>
            </a:r>
            <a:r>
              <a:rPr lang="en-US" dirty="0" err="1" smtClean="0"/>
              <a:t>MustacheWorker</a:t>
            </a:r>
            <a:r>
              <a:rPr lang="en-US" baseline="0" dirty="0" smtClean="0"/>
              <a:t> class: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It extends </a:t>
            </a:r>
            <a:r>
              <a:rPr lang="en-US" baseline="0" dirty="0" err="1" smtClean="0"/>
              <a:t>AsyncWorker</a:t>
            </a:r>
            <a:r>
              <a:rPr lang="en-US" baseline="0" dirty="0" smtClean="0"/>
              <a:t> which is an abstract class provided by Node to make working with threads easier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As we saw previously, it takes in a pointer to callback, the raw buffer data, and the length of the buffer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Then we have some fancy C++ syntax that assigns the constructor </a:t>
            </a:r>
            <a:r>
              <a:rPr lang="en-US" baseline="0" dirty="0" err="1" smtClean="0"/>
              <a:t>arugments</a:t>
            </a:r>
            <a:r>
              <a:rPr lang="en-US" baseline="0" dirty="0" smtClean="0"/>
              <a:t> to private members of the class so we can access them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we implement our</a:t>
            </a:r>
            <a:r>
              <a:rPr lang="en-US" baseline="0" dirty="0" smtClean="0"/>
              <a:t> Execute function: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function is what gets run in the worker thread.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Since we’re running in a separate thread now, we can safely take our time without blocking the event loop, so lets render that mustache!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Its worth mentioning that we can only access v8 memory in the event loop thread, so we can’t make any JS callbacks or access JS variables at this point</a:t>
            </a:r>
          </a:p>
          <a:p>
            <a:r>
              <a:rPr lang="en-US" baseline="0" dirty="0" smtClean="0"/>
              <a:t>So we have to just operate on the raw </a:t>
            </a:r>
            <a:r>
              <a:rPr lang="en-US" baseline="0" dirty="0" err="1" smtClean="0"/>
              <a:t>bufferData</a:t>
            </a:r>
            <a:r>
              <a:rPr lang="en-US" baseline="0" dirty="0" smtClean="0"/>
              <a:t> that we passed in to the constructor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82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we implement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HandleOKCallback</a:t>
            </a:r>
            <a:r>
              <a:rPr lang="en-US" baseline="0" dirty="0" smtClean="0"/>
              <a:t>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This gets called during a tick of the event loop once our Execute function has finished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We are now back in the event loops thread so lets be quick about it!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All we’re going to do here is create a handle to a new 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 buffer from our raw file data and call our callback with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3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Now that we know the arguments are as expected we’re going to cast them to types that we can use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We’re casting both arguments to Local Handles can be thought of as pointers to the stack where the contents of a JavaScript variable are stored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So we have a local handle to an object for the first parameter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And a local handle to a function for our second parameter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this case our first </a:t>
            </a:r>
            <a:r>
              <a:rPr lang="en-US" baseline="0" dirty="0" err="1" smtClean="0"/>
              <a:t>param</a:t>
            </a:r>
            <a:r>
              <a:rPr lang="en-US" baseline="0" dirty="0" smtClean="0"/>
              <a:t> is a </a:t>
            </a:r>
            <a:r>
              <a:rPr lang="en-US" baseline="0" dirty="0" err="1" smtClean="0"/>
              <a:t>filebuffer</a:t>
            </a:r>
            <a:r>
              <a:rPr lang="en-US" baseline="0" dirty="0" smtClean="0"/>
              <a:t> representing the image of a face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So we extract the contents of the buffer as a char array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Also the length of the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19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Here’s is an example on how we can use this module in JS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First we require the module as we would any other node module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Then we read in an image file (in this case ‘</a:t>
            </a:r>
            <a:r>
              <a:rPr lang="en-US" baseline="0" dirty="0" err="1" smtClean="0"/>
              <a:t>face.jpg</a:t>
            </a:r>
            <a:r>
              <a:rPr lang="en-US" baseline="0" dirty="0" smtClean="0"/>
              <a:t>’)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the callback for </a:t>
            </a:r>
            <a:r>
              <a:rPr lang="en-US" baseline="0" dirty="0" err="1" smtClean="0"/>
              <a:t>readFile</a:t>
            </a:r>
            <a:r>
              <a:rPr lang="en-US" baseline="0" dirty="0" smtClean="0"/>
              <a:t> we’re going to call the </a:t>
            </a:r>
            <a:r>
              <a:rPr lang="en-US" baseline="0" dirty="0" err="1" smtClean="0"/>
              <a:t>renderMustache</a:t>
            </a:r>
            <a:r>
              <a:rPr lang="en-US" baseline="0" dirty="0" smtClean="0"/>
              <a:t> function we created and pass in the file buffer and our </a:t>
            </a:r>
            <a:r>
              <a:rPr lang="en-US" baseline="0" dirty="0" err="1" smtClean="0"/>
              <a:t>mustacheRendered</a:t>
            </a:r>
            <a:r>
              <a:rPr lang="en-US" baseline="0" dirty="0" smtClean="0"/>
              <a:t> callback function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Then once our </a:t>
            </a:r>
            <a:r>
              <a:rPr lang="en-US" baseline="0" dirty="0" err="1" smtClean="0"/>
              <a:t>addon</a:t>
            </a:r>
            <a:r>
              <a:rPr lang="en-US" baseline="0" dirty="0" smtClean="0"/>
              <a:t> is done rendering the mustache our </a:t>
            </a:r>
            <a:r>
              <a:rPr lang="en-US" baseline="0" dirty="0" err="1" smtClean="0"/>
              <a:t>mustacheRendered</a:t>
            </a:r>
            <a:r>
              <a:rPr lang="en-US" baseline="0" dirty="0" smtClean="0"/>
              <a:t> function gets called with the resulting </a:t>
            </a:r>
            <a:r>
              <a:rPr lang="en-US" baseline="0" dirty="0" err="1" smtClean="0"/>
              <a:t>filebuffer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33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latin typeface="Lato Semibold" charset="0"/>
                <a:ea typeface="Lato Semibold" charset="0"/>
                <a:cs typeface="Lato Semibold" charset="0"/>
              </a:rPr>
              <a:t>Front end: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React, Angular,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etc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b="1" dirty="0" smtClean="0">
                <a:latin typeface="Lato Semibold" charset="0"/>
                <a:ea typeface="Lato Semibold" charset="0"/>
                <a:cs typeface="Lato Semibold" charset="0"/>
              </a:rPr>
              <a:t>Server Side: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NodeJS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MongoDB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CouchDB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b="1" dirty="0" smtClean="0">
                <a:latin typeface="Lato Semibold" charset="0"/>
                <a:ea typeface="Lato Semibold" charset="0"/>
                <a:cs typeface="Lato Semibold" charset="0"/>
              </a:rPr>
              <a:t>Desktop Apps: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Electron,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NW.js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96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run in a similar sandbox as regular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does not have direct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filesystem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access, but can access a sandboxed virtual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filesystem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charset="0"/>
              <a:buChar char="•"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runs in a browser which needs to behave the same way across all browsers. When you compile C++ to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its not compiling directly to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machinecode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it usually does. </a:t>
            </a:r>
            <a:b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it stands its still a bit tricky to get tricky to get the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toolchain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in order to compile to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requires compiling LLVM from source. I expect this to get easier as the ecosystem matures.</a:t>
            </a:r>
          </a:p>
          <a:p>
            <a:pPr marL="171450" lvl="0" indent="-171450">
              <a:buFont typeface="Arial" charset="0"/>
              <a:buChar char="•"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currently no way to 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ference the DOM from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this is listed as future goal of the project</a:t>
            </a:r>
            <a:b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currently no way to run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WebAssembly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in more than one thread: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795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 is a screenshot I took myself running</a:t>
            </a:r>
            <a:r>
              <a:rPr lang="en-US" baseline="0" dirty="0" smtClean="0"/>
              <a:t> a tech demo that epic games put out.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Its using a version of the Unreal 4 engine compiled to </a:t>
            </a:r>
            <a:r>
              <a:rPr lang="en-US" baseline="0" dirty="0" err="1" smtClean="0"/>
              <a:t>WebAssembly</a:t>
            </a: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Doesn’t seem to work in Google Chrome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Languages</a:t>
            </a:r>
            <a:r>
              <a:rPr lang="en-US" baseline="0" dirty="0" smtClean="0"/>
              <a:t> that can be built with </a:t>
            </a:r>
            <a:r>
              <a:rPr lang="en-US" baseline="0" dirty="0" err="1" smtClean="0"/>
              <a:t>llvm</a:t>
            </a:r>
            <a:r>
              <a:rPr lang="en-US" baseline="0" dirty="0" smtClean="0"/>
              <a:t> can be compiled to </a:t>
            </a:r>
            <a:r>
              <a:rPr lang="en-US" baseline="0" dirty="0" err="1" smtClean="0"/>
              <a:t>WebAssembly</a:t>
            </a:r>
            <a:r>
              <a:rPr lang="en-US" baseline="0" dirty="0" smtClean="0"/>
              <a:t> already: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This includes C/C++, Rust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MVP implementation is available already for </a:t>
            </a:r>
            <a:r>
              <a:rPr lang="en-US" baseline="0" dirty="0" err="1" smtClean="0"/>
              <a:t>FireFox</a:t>
            </a:r>
            <a:r>
              <a:rPr lang="en-US" baseline="0" dirty="0" smtClean="0"/>
              <a:t>, Chrome, Safari and Opera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27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a</a:t>
            </a:r>
            <a:r>
              <a:rPr lang="en-US" baseline="0" dirty="0" smtClean="0"/>
              <a:t> lot for listening,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reach me on twitter: @</a:t>
            </a:r>
            <a:r>
              <a:rPr lang="en-US" baseline="0" dirty="0" err="1" smtClean="0"/>
              <a:t>daveramirez</a:t>
            </a:r>
            <a:endParaRPr lang="en-US" baseline="0" dirty="0" smtClean="0"/>
          </a:p>
          <a:p>
            <a:r>
              <a:rPr lang="en-US" baseline="0" dirty="0" smtClean="0"/>
              <a:t>If you want to take a look at some of the work of done with node </a:t>
            </a:r>
            <a:r>
              <a:rPr lang="en-US" baseline="0" dirty="0" err="1" smtClean="0"/>
              <a:t>addons</a:t>
            </a:r>
            <a:r>
              <a:rPr lang="en-US" baseline="0" dirty="0" smtClean="0"/>
              <a:t> you can check feel free to look me up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Myusername</a:t>
            </a:r>
            <a:r>
              <a:rPr lang="en-US" baseline="0" dirty="0" smtClean="0"/>
              <a:t> is ramirezd42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7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* I write a lot of JavaScript.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* It can handle MOST use cases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67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Mention</a:t>
            </a:r>
            <a:r>
              <a:rPr lang="en-US" baseline="0" dirty="0" smtClean="0"/>
              <a:t> that </a:t>
            </a:r>
            <a:r>
              <a:rPr lang="en-US" baseline="0" dirty="0" err="1" smtClean="0"/>
              <a:t>JavaScripts</a:t>
            </a:r>
            <a:r>
              <a:rPr lang="en-US" baseline="0" dirty="0" smtClean="0"/>
              <a:t> concurrency model is not designed for heavily CPU bound tasks: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More on that in a second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Some examples are: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Audio Processing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Media Streaming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Graphics Processing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Heavy Math calculations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1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This is an example of a task</a:t>
            </a:r>
            <a:r>
              <a:rPr lang="en-US" baseline="0" dirty="0" smtClean="0"/>
              <a:t> that </a:t>
            </a:r>
            <a:r>
              <a:rPr lang="en-US" baseline="0" dirty="0" err="1" smtClean="0"/>
              <a:t>JavaScripts</a:t>
            </a:r>
            <a:r>
              <a:rPr lang="en-US" baseline="0" dirty="0" smtClean="0"/>
              <a:t> concurrency model is perfect 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9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Here’s another example.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We want to utilize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SnapChat’s</a:t>
            </a:r>
            <a:r>
              <a:rPr lang="en-US" baseline="0" dirty="0" smtClean="0"/>
              <a:t> proprietary </a:t>
            </a:r>
            <a:r>
              <a:rPr lang="en-US" baseline="0" dirty="0" err="1" smtClean="0"/>
              <a:t>Mustaching</a:t>
            </a:r>
            <a:r>
              <a:rPr lang="en-US" baseline="0" dirty="0" smtClean="0"/>
              <a:t> algorithm in an electron app that streams images of your face and renders an hilarious mustache on top of it.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Lets also pretend that </a:t>
            </a:r>
            <a:r>
              <a:rPr lang="en-US" baseline="0" dirty="0" err="1" smtClean="0">
                <a:latin typeface="+mn-lt"/>
                <a:ea typeface="+mn-ea"/>
                <a:cs typeface="+mn-cs"/>
              </a:rPr>
              <a:t>SnapChat’s</a:t>
            </a:r>
            <a:r>
              <a:rPr lang="en-US" baseline="0" dirty="0" smtClean="0">
                <a:latin typeface="+mn-lt"/>
                <a:ea typeface="+mn-ea"/>
                <a:cs typeface="+mn-cs"/>
              </a:rPr>
              <a:t> open sources a C++ implementation of this algorithm!</a:t>
            </a:r>
            <a:endParaRPr lang="en-US" baseline="0" dirty="0" smtClean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26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</a:t>
            </a:r>
            <a:r>
              <a:rPr lang="en-US" baseline="0" dirty="0" smtClean="0"/>
              <a:t> </a:t>
            </a:r>
            <a:r>
              <a:rPr lang="en-US" dirty="0" smtClean="0"/>
              <a:t>Why exactly</a:t>
            </a:r>
            <a:r>
              <a:rPr lang="en-US" baseline="0" dirty="0" smtClean="0"/>
              <a:t> </a:t>
            </a:r>
            <a:r>
              <a:rPr lang="en-US" dirty="0" smtClean="0"/>
              <a:t>is this a problem?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To understand we need</a:t>
            </a:r>
            <a:r>
              <a:rPr lang="en-US" baseline="0" dirty="0" smtClean="0"/>
              <a:t> to take a closer look at the event loop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Since we’re talking about a</a:t>
            </a:r>
            <a:r>
              <a:rPr lang="en-US" baseline="0" dirty="0" smtClean="0"/>
              <a:t>n electron app in this case I’ll introduce 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’ event loop implementation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Its called </a:t>
            </a:r>
            <a:r>
              <a:rPr lang="en-US" baseline="0" dirty="0" err="1" smtClean="0"/>
              <a:t>libuv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It has one of the coolest in tech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To be honest this slide is only here to show you how awesome the logo is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And For the record: I don’t know why its called </a:t>
            </a:r>
            <a:r>
              <a:rPr lang="en-US" baseline="0" dirty="0" err="1" smtClean="0"/>
              <a:t>libuv</a:t>
            </a:r>
            <a:r>
              <a:rPr lang="en-US" baseline="0" dirty="0" smtClean="0"/>
              <a:t> and I don’t know why its logo is a dinosaur unicorn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41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This</a:t>
            </a:r>
            <a:r>
              <a:rPr lang="en-US" baseline="0" dirty="0" smtClean="0"/>
              <a:t> is a really simplified look at how </a:t>
            </a:r>
            <a:r>
              <a:rPr lang="en-US" baseline="0" dirty="0" err="1" smtClean="0"/>
              <a:t>libuv</a:t>
            </a:r>
            <a:r>
              <a:rPr lang="en-US" baseline="0" dirty="0" smtClean="0"/>
              <a:t> works, but its enough to understand the problem:</a:t>
            </a:r>
            <a:endParaRPr lang="en-US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/>
              <a:t>First</a:t>
            </a:r>
            <a:r>
              <a:rPr lang="en-US" baseline="0" dirty="0" smtClean="0"/>
              <a:t> we check whether or not we need to keep running the loop, if not we quit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Then we run any callbacks that are pending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Then we block for a small amount of time (HOW LONG IRL?) and poll for I/O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Capture inputs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Reading from a file completed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Then we run any of the I/O callbacks that were attached to any I/O requested that have completed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These are your </a:t>
            </a:r>
            <a:r>
              <a:rPr lang="en-US" baseline="0" dirty="0" err="1" smtClean="0"/>
              <a:t>onClick</a:t>
            </a:r>
            <a:r>
              <a:rPr lang="en-US" baseline="0" dirty="0" smtClean="0"/>
              <a:t> event callback, </a:t>
            </a:r>
            <a:r>
              <a:rPr lang="en-US" baseline="0" dirty="0" err="1" smtClean="0"/>
              <a:t>readfFile</a:t>
            </a:r>
            <a:r>
              <a:rPr lang="en-US" baseline="0" dirty="0" smtClean="0"/>
              <a:t> callbacks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Then we iterate VERY fast (HOW FAST IRL?)</a:t>
            </a:r>
          </a:p>
          <a:p>
            <a:pPr marL="628650" lvl="1" indent="-171450">
              <a:buFont typeface="Arial" charset="0"/>
              <a:buChar char="•"/>
            </a:pPr>
            <a:endParaRPr lang="en-US" baseline="0" dirty="0" smtClean="0"/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The reason CPU bound tasks cause issues is: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Since we’re single threaded all of our callbacks are synchronous and we need to wait for them finish before continuing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So if you’re waiting around for the CPU in any of these callbacks for too long everything gets held up</a:t>
            </a:r>
          </a:p>
          <a:p>
            <a:pPr marL="1085850" lvl="2" indent="-171450">
              <a:buFont typeface="Arial" charset="0"/>
              <a:buChar char="•"/>
            </a:pPr>
            <a:r>
              <a:rPr lang="en-US" baseline="0" dirty="0" smtClean="0"/>
              <a:t>In the web this will manifest most </a:t>
            </a:r>
            <a:r>
              <a:rPr lang="en-US" baseline="0" dirty="0" err="1" smtClean="0"/>
              <a:t>obviuosly</a:t>
            </a:r>
            <a:r>
              <a:rPr lang="en-US" baseline="0" dirty="0" smtClean="0"/>
              <a:t> to the user as poor performance:</a:t>
            </a:r>
          </a:p>
          <a:p>
            <a:pPr marL="1543050" lvl="3" indent="-171450">
              <a:buFont typeface="Arial" charset="0"/>
              <a:buChar char="•"/>
            </a:pPr>
            <a:r>
              <a:rPr lang="en-US" baseline="0" dirty="0" err="1" smtClean="0"/>
              <a:t>Janky</a:t>
            </a:r>
            <a:r>
              <a:rPr lang="en-US" baseline="0" dirty="0" smtClean="0"/>
              <a:t> UI, slow response to input </a:t>
            </a:r>
            <a:r>
              <a:rPr lang="en-US" baseline="0" dirty="0" err="1" smtClean="0"/>
              <a:t>etc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79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So</a:t>
            </a:r>
            <a:r>
              <a:rPr lang="en-US" baseline="0" dirty="0" smtClean="0">
                <a:latin typeface="Lato" charset="0"/>
                <a:ea typeface="Lato" charset="0"/>
                <a:cs typeface="Lato" charset="0"/>
              </a:rPr>
              <a:t> how can we solve this problem and get our mustaches rendered?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NodeJS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runs</a:t>
            </a:r>
            <a:r>
              <a:rPr lang="en-US" baseline="0" dirty="0" smtClean="0">
                <a:latin typeface="Lato" charset="0"/>
                <a:ea typeface="Lato" charset="0"/>
                <a:cs typeface="Lato" charset="0"/>
              </a:rPr>
              <a:t> on the same JS engine that runs Google Chrome, and its called V8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>
                <a:latin typeface="Lato" charset="0"/>
                <a:ea typeface="Lato" charset="0"/>
                <a:cs typeface="Lato" charset="0"/>
              </a:rPr>
              <a:t>V8 is written in C++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Low-level</a:t>
            </a:r>
            <a:r>
              <a:rPr lang="en-US" baseline="0" dirty="0" smtClean="0">
                <a:latin typeface="Lato" charset="0"/>
                <a:ea typeface="Lato" charset="0"/>
                <a:cs typeface="Lato" charset="0"/>
              </a:rPr>
              <a:t> interactions in </a:t>
            </a:r>
            <a:r>
              <a:rPr lang="en-US" baseline="0" dirty="0" err="1" smtClean="0">
                <a:latin typeface="Lato" charset="0"/>
                <a:ea typeface="Lato" charset="0"/>
                <a:cs typeface="Lato" charset="0"/>
              </a:rPr>
              <a:t>NodeJS</a:t>
            </a:r>
            <a:r>
              <a:rPr lang="en-US" baseline="0" dirty="0" smtClean="0">
                <a:latin typeface="Lato" charset="0"/>
                <a:ea typeface="Lato" charset="0"/>
                <a:cs typeface="Lato" charset="0"/>
              </a:rPr>
              <a:t> work by binding JS calls to C++ </a:t>
            </a:r>
            <a:r>
              <a:rPr lang="en-US" baseline="0" dirty="0" err="1" smtClean="0">
                <a:latin typeface="Lato" charset="0"/>
                <a:ea typeface="Lato" charset="0"/>
                <a:cs typeface="Lato" charset="0"/>
              </a:rPr>
              <a:t>apis</a:t>
            </a:r>
            <a:r>
              <a:rPr lang="en-US" baseline="0" dirty="0" smtClean="0">
                <a:latin typeface="Lato" charset="0"/>
                <a:ea typeface="Lato" charset="0"/>
                <a:cs typeface="Lato" charset="0"/>
              </a:rPr>
              <a:t> 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>
                <a:latin typeface="Lato" charset="0"/>
                <a:ea typeface="Lato" charset="0"/>
                <a:cs typeface="Lato" charset="0"/>
              </a:rPr>
              <a:t>This is what happens when you use fs module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But we can make our own C++ bindings!</a:t>
            </a:r>
            <a:endParaRPr lang="en-US" dirty="0"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>
                <a:latin typeface="+mn-lt"/>
                <a:ea typeface="+mn-ea"/>
                <a:cs typeface="+mn-cs"/>
              </a:rPr>
              <a:t>This gives is the</a:t>
            </a:r>
            <a:r>
              <a:rPr lang="en-US" baseline="0" dirty="0" smtClean="0">
                <a:latin typeface="+mn-lt"/>
                <a:ea typeface="+mn-ea"/>
                <a:cs typeface="+mn-cs"/>
              </a:rPr>
              <a:t> low-level performance of a C++ as well as the ability to use </a:t>
            </a:r>
            <a:r>
              <a:rPr lang="en-US" baseline="0" dirty="0" err="1" smtClean="0">
                <a:latin typeface="+mn-lt"/>
                <a:ea typeface="+mn-ea"/>
                <a:cs typeface="+mn-cs"/>
              </a:rPr>
              <a:t>SnapChat’s</a:t>
            </a:r>
            <a:r>
              <a:rPr lang="en-US" baseline="0" dirty="0" smtClean="0">
                <a:latin typeface="+mn-lt"/>
                <a:ea typeface="+mn-ea"/>
                <a:cs typeface="+mn-cs"/>
              </a:rPr>
              <a:t> C++ algorithm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smtClean="0">
                <a:latin typeface="+mn-lt"/>
                <a:ea typeface="+mn-ea"/>
                <a:cs typeface="+mn-cs"/>
              </a:rPr>
              <a:t>However</a:t>
            </a:r>
            <a:r>
              <a:rPr lang="en-US" baseline="0" dirty="0" smtClean="0">
                <a:latin typeface="+mn-lt"/>
                <a:ea typeface="+mn-ea"/>
                <a:cs typeface="+mn-cs"/>
              </a:rPr>
              <a:t> by default these will still run in V8s event loop thread, which will block when we render our mustaches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>
                <a:latin typeface="+mn-lt"/>
                <a:ea typeface="+mn-ea"/>
                <a:cs typeface="+mn-cs"/>
              </a:rPr>
              <a:t>In order to fix that, we need to </a:t>
            </a:r>
            <a:endParaRPr lang="en-US" dirty="0" smtClean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627230-8669-6B4E-990B-761D298DF5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8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8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6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7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8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1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9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4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1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1B207-B841-9849-9383-9B736E1D2DF0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9850A-232C-F544-BF46-8F96F60E9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7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Getting the Most out of JavaScript</a:t>
            </a:r>
            <a:r>
              <a:rPr lang="is-IS" b="1" dirty="0" smtClean="0">
                <a:latin typeface="Lato" charset="0"/>
                <a:ea typeface="Lato" charset="0"/>
                <a:cs typeface="Lato" charset="0"/>
              </a:rPr>
              <a:t>…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 smtClean="0">
                <a:latin typeface="Candara" charset="0"/>
                <a:ea typeface="Candara" charset="0"/>
                <a:cs typeface="Candara" charset="0"/>
              </a:rPr>
              <a:t>…</a:t>
            </a:r>
            <a:r>
              <a:rPr lang="en-US" dirty="0" smtClean="0">
                <a:latin typeface="Candara" charset="0"/>
                <a:ea typeface="Candara" charset="0"/>
                <a:cs typeface="Candara" charset="0"/>
              </a:rPr>
              <a:t>Without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using JavaScript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5257800"/>
            <a:ext cx="543131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Lato" charset="0"/>
                <a:ea typeface="Lato" charset="0"/>
                <a:cs typeface="Lato" charset="0"/>
              </a:rPr>
              <a:t>Dave Ramirez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Application Development Specialist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Thomas Jefferson University &amp; Jefferson Health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@DICEGRP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743199" y="4649118"/>
            <a:ext cx="6433851" cy="0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53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529243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92" y="1086903"/>
            <a:ext cx="4611753" cy="52275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3956" y="234449"/>
            <a:ext cx="2605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latin typeface="Lato" charset="0"/>
                <a:ea typeface="Lato" charset="0"/>
                <a:cs typeface="Lato" charset="0"/>
              </a:rPr>
              <a:t>Binding.cpp</a:t>
            </a:r>
            <a:endParaRPr lang="en-US" sz="3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3957" y="1432423"/>
            <a:ext cx="3020298" cy="2114342"/>
          </a:xfrm>
          <a:prstGeom prst="rect">
            <a:avLst/>
          </a:prstGeom>
          <a:noFill/>
          <a:ln w="38100"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95" y="575980"/>
            <a:ext cx="6155808" cy="43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529243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7" y="1086903"/>
            <a:ext cx="4611753" cy="52275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3956" y="234449"/>
            <a:ext cx="2605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latin typeface="Lato" charset="0"/>
                <a:ea typeface="Lato" charset="0"/>
                <a:cs typeface="Lato" charset="0"/>
              </a:rPr>
              <a:t>Binding.cpp</a:t>
            </a:r>
            <a:endParaRPr lang="en-US" sz="3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047" y="3593733"/>
            <a:ext cx="3020298" cy="825867"/>
          </a:xfrm>
          <a:prstGeom prst="rect">
            <a:avLst/>
          </a:prstGeom>
          <a:noFill/>
          <a:ln w="38100"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85" y="1769166"/>
            <a:ext cx="6173556" cy="14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529243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7" y="1086903"/>
            <a:ext cx="4611753" cy="52275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3956" y="234449"/>
            <a:ext cx="2605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latin typeface="Lato" charset="0"/>
                <a:ea typeface="Lato" charset="0"/>
                <a:cs typeface="Lato" charset="0"/>
              </a:rPr>
              <a:t>Binding.cpp</a:t>
            </a:r>
            <a:endParaRPr lang="en-US" sz="3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047" y="4397299"/>
            <a:ext cx="4071426" cy="825867"/>
          </a:xfrm>
          <a:prstGeom prst="rect">
            <a:avLst/>
          </a:prstGeom>
          <a:noFill/>
          <a:ln w="38100"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186" y="1451114"/>
            <a:ext cx="6362310" cy="21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5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529243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7" y="1086903"/>
            <a:ext cx="4611753" cy="52275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3956" y="234449"/>
            <a:ext cx="2605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latin typeface="Lato" charset="0"/>
                <a:ea typeface="Lato" charset="0"/>
                <a:cs typeface="Lato" charset="0"/>
              </a:rPr>
              <a:t>Binding.cpp</a:t>
            </a:r>
            <a:endParaRPr lang="en-US" sz="3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046" y="5380971"/>
            <a:ext cx="4611753" cy="933498"/>
          </a:xfrm>
          <a:prstGeom prst="rect">
            <a:avLst/>
          </a:prstGeom>
          <a:noFill/>
          <a:ln w="38100"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484" y="1351722"/>
            <a:ext cx="6367619" cy="27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529243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3956" y="234449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latin typeface="Lato" charset="0"/>
                <a:ea typeface="Lato" charset="0"/>
                <a:cs typeface="Lato" charset="0"/>
              </a:rPr>
              <a:t>MustacheWorker.cpp</a:t>
            </a:r>
            <a:endParaRPr lang="en-US" sz="36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53" y="867528"/>
            <a:ext cx="6134272" cy="3770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0" y="1115229"/>
            <a:ext cx="4551410" cy="549760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43352" y="1526634"/>
            <a:ext cx="3162457" cy="2038201"/>
          </a:xfrm>
          <a:prstGeom prst="rect">
            <a:avLst/>
          </a:prstGeom>
          <a:noFill/>
          <a:ln w="38100"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835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529243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3956" y="234449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latin typeface="Lato" charset="0"/>
                <a:ea typeface="Lato" charset="0"/>
                <a:cs typeface="Lato" charset="0"/>
              </a:rPr>
              <a:t>MustacheWorker.cpp</a:t>
            </a:r>
            <a:endParaRPr lang="en-US" sz="36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0" y="1115229"/>
            <a:ext cx="4551410" cy="549760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8860" y="3619161"/>
            <a:ext cx="3243783" cy="820318"/>
          </a:xfrm>
          <a:prstGeom prst="rect">
            <a:avLst/>
          </a:prstGeom>
          <a:noFill/>
          <a:ln w="38100"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024" y="2086326"/>
            <a:ext cx="6120298" cy="14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529243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3956" y="234449"/>
            <a:ext cx="4663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latin typeface="Lato" charset="0"/>
                <a:ea typeface="Lato" charset="0"/>
                <a:cs typeface="Lato" charset="0"/>
              </a:rPr>
              <a:t>MustacheWorker.cpp</a:t>
            </a:r>
            <a:endParaRPr lang="en-US" sz="36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0" y="1115229"/>
            <a:ext cx="4551410" cy="549760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3671" y="4480552"/>
            <a:ext cx="4163741" cy="1323900"/>
          </a:xfrm>
          <a:prstGeom prst="rect">
            <a:avLst/>
          </a:prstGeom>
          <a:noFill/>
          <a:ln w="38100"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09" y="1708426"/>
            <a:ext cx="5851404" cy="172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529243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7" y="1086903"/>
            <a:ext cx="4611753" cy="52275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93956" y="234449"/>
            <a:ext cx="26052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>
                <a:latin typeface="Lato" charset="0"/>
                <a:ea typeface="Lato" charset="0"/>
                <a:cs typeface="Lato" charset="0"/>
              </a:rPr>
              <a:t>Binding.cpp</a:t>
            </a:r>
            <a:endParaRPr lang="en-US" sz="3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047" y="3593733"/>
            <a:ext cx="3020298" cy="825867"/>
          </a:xfrm>
          <a:prstGeom prst="rect">
            <a:avLst/>
          </a:prstGeom>
          <a:noFill/>
          <a:ln w="38100">
            <a:solidFill>
              <a:srgbClr val="FCAF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85" y="1769166"/>
            <a:ext cx="6173556" cy="14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246086" y="285249"/>
            <a:ext cx="1739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latin typeface="Lato" charset="0"/>
                <a:ea typeface="Lato" charset="0"/>
                <a:cs typeface="Lato" charset="0"/>
              </a:rPr>
              <a:t>i</a:t>
            </a:r>
            <a:r>
              <a:rPr lang="en-US" sz="3600" b="1" dirty="0" err="1" smtClean="0">
                <a:latin typeface="Lato" charset="0"/>
                <a:ea typeface="Lato" charset="0"/>
                <a:cs typeface="Lato" charset="0"/>
              </a:rPr>
              <a:t>ndex.js</a:t>
            </a:r>
            <a:endParaRPr lang="en-US" sz="3600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86" y="1329871"/>
            <a:ext cx="7874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29" y="1012807"/>
            <a:ext cx="4195597" cy="2227862"/>
          </a:xfrm>
        </p:spPr>
      </p:pic>
      <p:sp>
        <p:nvSpPr>
          <p:cNvPr id="7" name="Rounded Rectangle 6"/>
          <p:cNvSpPr/>
          <p:nvPr/>
        </p:nvSpPr>
        <p:spPr>
          <a:xfrm>
            <a:off x="8279643" y="994745"/>
            <a:ext cx="1219200" cy="907062"/>
          </a:xfrm>
          <a:prstGeom prst="roundRect">
            <a:avLst/>
          </a:prstGeom>
          <a:solidFill>
            <a:srgbClr val="152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Lato Light" charset="0"/>
                <a:ea typeface="Lato Light" charset="0"/>
                <a:cs typeface="Lato Light" charset="0"/>
              </a:rPr>
              <a:t>C++</a:t>
            </a:r>
            <a:endParaRPr 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54800" y="1012807"/>
            <a:ext cx="1219200" cy="907062"/>
          </a:xfrm>
          <a:prstGeom prst="roundRect">
            <a:avLst/>
          </a:prstGeom>
          <a:solidFill>
            <a:srgbClr val="152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latin typeface="Lato Light" charset="0"/>
                <a:ea typeface="Lato Light" charset="0"/>
                <a:cs typeface="Lato Light" charset="0"/>
              </a:rPr>
              <a:t>C</a:t>
            </a:r>
            <a:endParaRPr 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956800" y="1012807"/>
            <a:ext cx="1219200" cy="907062"/>
          </a:xfrm>
          <a:prstGeom prst="roundRect">
            <a:avLst/>
          </a:prstGeom>
          <a:solidFill>
            <a:srgbClr val="152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Lato Light" charset="0"/>
                <a:ea typeface="Lato Light" charset="0"/>
                <a:cs typeface="Lato Light" charset="0"/>
              </a:rPr>
              <a:t>Rust</a:t>
            </a:r>
            <a:endParaRPr 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635046" y="2964938"/>
            <a:ext cx="2590800" cy="907062"/>
          </a:xfrm>
          <a:prstGeom prst="roundRect">
            <a:avLst/>
          </a:prstGeom>
          <a:solidFill>
            <a:srgbClr val="AF1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Lato Light" charset="0"/>
                <a:ea typeface="Lato Light" charset="0"/>
                <a:cs typeface="Lato Light" charset="0"/>
              </a:rPr>
              <a:t>Compiler (LLVM)</a:t>
            </a:r>
            <a:endParaRPr 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5046" y="4935131"/>
            <a:ext cx="2590800" cy="907062"/>
          </a:xfrm>
          <a:prstGeom prst="roundRect">
            <a:avLst/>
          </a:prstGeom>
          <a:solidFill>
            <a:srgbClr val="AF1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Lato Light" charset="0"/>
                <a:ea typeface="Lato Light" charset="0"/>
                <a:cs typeface="Lato Light" charset="0"/>
              </a:rPr>
              <a:t>ByteCode</a:t>
            </a:r>
            <a:endParaRPr lang="en-US" sz="28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400040" y="4938561"/>
            <a:ext cx="2197610" cy="932462"/>
          </a:xfrm>
          <a:prstGeom prst="roundRect">
            <a:avLst/>
          </a:prstGeom>
          <a:solidFill>
            <a:srgbClr val="152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Lato Light" charset="0"/>
                <a:ea typeface="Lato Light" charset="0"/>
                <a:cs typeface="Lato Light" charset="0"/>
              </a:rPr>
              <a:t>JavaScript</a:t>
            </a:r>
          </a:p>
        </p:txBody>
      </p:sp>
      <p:cxnSp>
        <p:nvCxnSpPr>
          <p:cNvPr id="29" name="Curved Connector 28"/>
          <p:cNvCxnSpPr/>
          <p:nvPr/>
        </p:nvCxnSpPr>
        <p:spPr>
          <a:xfrm rot="5400000">
            <a:off x="9823091" y="2104944"/>
            <a:ext cx="584807" cy="56435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904849" y="2031238"/>
            <a:ext cx="0" cy="699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904849" y="4061199"/>
            <a:ext cx="0" cy="699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783265" y="5388662"/>
            <a:ext cx="650631" cy="0"/>
          </a:xfrm>
          <a:prstGeom prst="straightConnector1">
            <a:avLst/>
          </a:prstGeom>
          <a:ln w="38100">
            <a:tailEnd type="triangle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/>
          <p:nvPr/>
        </p:nvCxnSpPr>
        <p:spPr>
          <a:xfrm rot="16200000" flipH="1">
            <a:off x="7480819" y="2098605"/>
            <a:ext cx="584807" cy="56435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7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People are using JavaScript for more things than anyone ever wanted to</a:t>
            </a:r>
            <a:r>
              <a:rPr lang="is-IS" b="1" dirty="0" smtClean="0">
                <a:latin typeface="Lato" charset="0"/>
                <a:ea typeface="Lato" charset="0"/>
                <a:cs typeface="Lato" charset="0"/>
              </a:rPr>
              <a:t>…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63" y="3038977"/>
            <a:ext cx="2824000" cy="173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968" y="2897500"/>
            <a:ext cx="1851153" cy="2014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36" y="2722626"/>
            <a:ext cx="2364495" cy="2364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02" y="2642101"/>
            <a:ext cx="3572037" cy="252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What’s the catch?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Browser Sandbox</a:t>
            </a: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Virtualization overhead</a:t>
            </a: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Tooling is still young</a:t>
            </a:r>
          </a:p>
          <a:p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Lato Semibold" charset="0"/>
                <a:ea typeface="Lato Semibold" charset="0"/>
                <a:cs typeface="Lato Semibold" charset="0"/>
              </a:rPr>
              <a:t>Planned, but not in MVP:</a:t>
            </a: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No DOM integration (yet)</a:t>
            </a:r>
            <a:endParaRPr lang="en-US" dirty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Thread Support (yet)</a:t>
            </a:r>
            <a:endParaRPr lang="en-US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98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Its pretty cool</a:t>
            </a:r>
            <a:r>
              <a:rPr lang="is-IS" b="1" dirty="0" smtClean="0">
                <a:latin typeface="Lato" charset="0"/>
                <a:ea typeface="Lato" charset="0"/>
                <a:cs typeface="Lato" charset="0"/>
              </a:rPr>
              <a:t>…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69" y="1794629"/>
            <a:ext cx="6119661" cy="4351338"/>
          </a:xfrm>
        </p:spPr>
      </p:pic>
    </p:spTree>
    <p:extLst>
      <p:ext uri="{BB962C8B-B14F-4D97-AF65-F5344CB8AC3E}">
        <p14:creationId xmlns:p14="http://schemas.microsoft.com/office/powerpoint/2010/main" val="1107793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Can I use it yet?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46" y="1690688"/>
            <a:ext cx="7999708" cy="445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1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Thank You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2107420"/>
            <a:ext cx="2061153" cy="167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0561" y="2367832"/>
            <a:ext cx="5053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Lato" charset="0"/>
                <a:ea typeface="Lato" charset="0"/>
                <a:cs typeface="Lato" charset="0"/>
              </a:rPr>
              <a:t>@</a:t>
            </a:r>
            <a:r>
              <a:rPr lang="en-US" sz="6000" dirty="0" err="1" smtClean="0">
                <a:latin typeface="Lato" charset="0"/>
                <a:ea typeface="Lato" charset="0"/>
                <a:cs typeface="Lato" charset="0"/>
              </a:rPr>
              <a:t>daveramirez</a:t>
            </a:r>
            <a:endParaRPr lang="en-US" sz="600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41" y="4196252"/>
            <a:ext cx="2089032" cy="20890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80561" y="4712445"/>
            <a:ext cx="50534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Lato" charset="0"/>
                <a:ea typeface="Lato" charset="0"/>
                <a:cs typeface="Lato" charset="0"/>
              </a:rPr>
              <a:t>/ramirezd42</a:t>
            </a:r>
            <a:endParaRPr lang="en-US" sz="6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3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JavaScript is a virus</a:t>
            </a:r>
            <a:r>
              <a:rPr lang="is-IS" b="1" dirty="0" smtClean="0">
                <a:latin typeface="Lato" charset="0"/>
                <a:ea typeface="Lato" charset="0"/>
                <a:cs typeface="Lato" charset="0"/>
              </a:rPr>
              <a:t>…</a:t>
            </a:r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/>
            </a:r>
            <a:br>
              <a:rPr lang="en-US" b="1" dirty="0" smtClean="0">
                <a:latin typeface="Lato" charset="0"/>
                <a:ea typeface="Lato" charset="0"/>
                <a:cs typeface="Lato" charset="0"/>
              </a:rPr>
            </a:b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97" y="1572237"/>
            <a:ext cx="4847205" cy="3635404"/>
          </a:xfrm>
        </p:spPr>
      </p:pic>
      <p:sp>
        <p:nvSpPr>
          <p:cNvPr id="5" name="TextBox 4"/>
          <p:cNvSpPr txBox="1"/>
          <p:nvPr/>
        </p:nvSpPr>
        <p:spPr>
          <a:xfrm>
            <a:off x="6555037" y="5794871"/>
            <a:ext cx="1252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b="1" dirty="0" smtClean="0">
                <a:latin typeface="Lato Semibold" charset="0"/>
                <a:ea typeface="Lato Semibold" charset="0"/>
                <a:cs typeface="Lato Semibold" charset="0"/>
              </a:rPr>
              <a:t>… and it CANNOT. BE. STOPPED.</a:t>
            </a:r>
            <a:endParaRPr lang="en-US" sz="2400" b="1" dirty="0">
              <a:latin typeface="Lato Semibold" charset="0"/>
              <a:ea typeface="Lato Semibold" charset="0"/>
              <a:cs typeface="Lat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9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But it can’t do everything!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702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And what it’s NOT good at tends to be 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pretty 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cool</a:t>
            </a:r>
            <a:r>
              <a:rPr lang="is-IS" dirty="0" smtClean="0">
                <a:latin typeface="Lato" charset="0"/>
                <a:ea typeface="Lato" charset="0"/>
                <a:cs typeface="Lato" charset="0"/>
              </a:rPr>
              <a:t>…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41" y="2662984"/>
            <a:ext cx="5579918" cy="371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5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ato" charset="0"/>
                <a:ea typeface="Lato" charset="0"/>
                <a:cs typeface="Lato" charset="0"/>
              </a:rPr>
              <a:t>Tasks that require little IO but BIG processing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JavaScript is well suited to I/O bound applications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Example: </a:t>
            </a:r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TODO app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69731" y="4816051"/>
            <a:ext cx="10358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350705" y="4532270"/>
            <a:ext cx="438807" cy="525517"/>
          </a:xfrm>
          <a:prstGeom prst="roundRect">
            <a:avLst/>
          </a:prstGeom>
          <a:solidFill>
            <a:srgbClr val="AF1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4918" y="4532267"/>
            <a:ext cx="267099" cy="525517"/>
          </a:xfrm>
          <a:prstGeom prst="roundRect">
            <a:avLst/>
          </a:prstGeom>
          <a:solidFill>
            <a:srgbClr val="AF1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493540" y="4532269"/>
            <a:ext cx="144389" cy="525517"/>
          </a:xfrm>
          <a:prstGeom prst="roundRect">
            <a:avLst/>
          </a:prstGeom>
          <a:solidFill>
            <a:srgbClr val="AF1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893187" y="4532266"/>
            <a:ext cx="340026" cy="525517"/>
          </a:xfrm>
          <a:prstGeom prst="roundRect">
            <a:avLst/>
          </a:prstGeom>
          <a:solidFill>
            <a:srgbClr val="AF1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55287" y="5570164"/>
            <a:ext cx="11654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 Semibold" charset="0"/>
                <a:ea typeface="Lato Semibold" charset="0"/>
                <a:cs typeface="Lato Semibold" charset="0"/>
              </a:rPr>
              <a:t>I/O: </a:t>
            </a:r>
          </a:p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Wait for request</a:t>
            </a:r>
          </a:p>
          <a:p>
            <a:endParaRPr lang="en-US" sz="1400" dirty="0" smtClean="0">
              <a:latin typeface="Lato Light" charset="0"/>
              <a:ea typeface="Lato Light" charset="0"/>
              <a:cs typeface="Lato Light" charset="0"/>
            </a:endParaRPr>
          </a:p>
          <a:p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45079" y="3434148"/>
            <a:ext cx="1562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 Semibold" charset="0"/>
                <a:ea typeface="Lato Semibold" charset="0"/>
                <a:cs typeface="Lato Semibold" charset="0"/>
              </a:rPr>
              <a:t>CPU: </a:t>
            </a:r>
          </a:p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Process request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80207" y="3431998"/>
            <a:ext cx="1737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 Semibold" charset="0"/>
                <a:ea typeface="Lato Semibold" charset="0"/>
                <a:cs typeface="Lato Semibold" charset="0"/>
              </a:rPr>
              <a:t>CPU: </a:t>
            </a:r>
          </a:p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Prepare Response to Client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345622" y="3434148"/>
            <a:ext cx="1562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 Semibold" charset="0"/>
                <a:ea typeface="Lato Semibold" charset="0"/>
                <a:cs typeface="Lato Semibold" charset="0"/>
              </a:rPr>
              <a:t>CPU: </a:t>
            </a:r>
          </a:p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Process request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9739199" y="3434148"/>
            <a:ext cx="16146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 Semibold" charset="0"/>
                <a:ea typeface="Lato Semibold" charset="0"/>
                <a:cs typeface="Lato Semibold" charset="0"/>
              </a:rPr>
              <a:t>CPU: </a:t>
            </a:r>
          </a:p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Prepare Response to Client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935662" y="5570164"/>
            <a:ext cx="15380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 Semibold" charset="0"/>
                <a:ea typeface="Lato Semibold" charset="0"/>
                <a:cs typeface="Lato Semibold" charset="0"/>
              </a:rPr>
              <a:t>I/O: </a:t>
            </a:r>
          </a:p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Make DB call to to insert TODO</a:t>
            </a:r>
          </a:p>
          <a:p>
            <a:endParaRPr lang="en-US" sz="1400" dirty="0" smtClean="0">
              <a:latin typeface="Lato Light" charset="0"/>
              <a:ea typeface="Lato Light" charset="0"/>
              <a:cs typeface="Lato Light" charset="0"/>
            </a:endParaRPr>
          </a:p>
          <a:p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218617" y="5564966"/>
            <a:ext cx="17547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 Semibold" charset="0"/>
                <a:ea typeface="Lato Semibold" charset="0"/>
                <a:cs typeface="Lato Semibold" charset="0"/>
              </a:rPr>
              <a:t>I/O: </a:t>
            </a:r>
          </a:p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Send response to client, Wait for next request</a:t>
            </a:r>
          </a:p>
          <a:p>
            <a:endParaRPr lang="en-US" sz="1400" dirty="0" smtClean="0">
              <a:latin typeface="Lato Light" charset="0"/>
              <a:ea typeface="Lato Light" charset="0"/>
              <a:cs typeface="Lato Light" charset="0"/>
            </a:endParaRPr>
          </a:p>
          <a:p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422341" y="5568051"/>
            <a:ext cx="14708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 Semibold" charset="0"/>
                <a:ea typeface="Lato Semibold" charset="0"/>
                <a:cs typeface="Lato Semibold" charset="0"/>
              </a:rPr>
              <a:t>I/O: </a:t>
            </a:r>
          </a:p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Make DB call to update TODO</a:t>
            </a:r>
          </a:p>
          <a:p>
            <a:endParaRPr lang="en-US" sz="1400" dirty="0" smtClean="0">
              <a:latin typeface="Lato Light" charset="0"/>
              <a:ea typeface="Lato Light" charset="0"/>
              <a:cs typeface="Lato Light" charset="0"/>
            </a:endParaRPr>
          </a:p>
          <a:p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0495870" y="5564966"/>
            <a:ext cx="11654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Lato Semibold" charset="0"/>
                <a:ea typeface="Lato Semibold" charset="0"/>
                <a:cs typeface="Lato Semibold" charset="0"/>
              </a:rPr>
              <a:t>I/O: </a:t>
            </a:r>
          </a:p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Send Response to Client</a:t>
            </a:r>
          </a:p>
          <a:p>
            <a:endParaRPr lang="en-US" sz="1400" dirty="0" smtClean="0">
              <a:latin typeface="Lato Light" charset="0"/>
              <a:ea typeface="Lato Light" charset="0"/>
              <a:cs typeface="Lato Light" charset="0"/>
            </a:endParaRPr>
          </a:p>
          <a:p>
            <a:endParaRPr lang="en-US" sz="1400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465729" y="5042647"/>
            <a:ext cx="0" cy="41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366247" y="5042647"/>
            <a:ext cx="0" cy="41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109447" y="5042647"/>
            <a:ext cx="0" cy="41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008942" y="5042647"/>
            <a:ext cx="0" cy="41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0855671" y="5042647"/>
            <a:ext cx="0" cy="41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Lato" charset="0"/>
                <a:ea typeface="Lato" charset="0"/>
                <a:cs typeface="Lato" charset="0"/>
              </a:rPr>
              <a:t>Tasks that require little IO but BIG processing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90103"/>
          </a:xfrm>
        </p:spPr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JavaScript </a:t>
            </a:r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struggles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with CPU bound applications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Example: </a:t>
            </a:r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Electron Mustache app</a:t>
            </a:r>
          </a:p>
          <a:p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1825625"/>
            <a:ext cx="2133600" cy="37973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38200" y="4830118"/>
            <a:ext cx="70839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346434" y="4546337"/>
            <a:ext cx="4067503" cy="525517"/>
          </a:xfrm>
          <a:prstGeom prst="roundRect">
            <a:avLst/>
          </a:prstGeom>
          <a:solidFill>
            <a:srgbClr val="AF1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80477" y="3151396"/>
            <a:ext cx="1799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ato Semibold" charset="0"/>
                <a:ea typeface="Lato Semibold" charset="0"/>
                <a:cs typeface="Lato Semibold" charset="0"/>
              </a:rPr>
              <a:t>CPU: </a:t>
            </a: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Proprietary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Mustaching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[sic] Algorithm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85" y="5427086"/>
            <a:ext cx="1495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ato Semibold" charset="0"/>
                <a:ea typeface="Lato Semibold" charset="0"/>
                <a:cs typeface="Lato Semibold" charset="0"/>
              </a:rPr>
              <a:t>I/O: </a:t>
            </a: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Receive face image</a:t>
            </a:r>
          </a:p>
          <a:p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22978" y="5322362"/>
            <a:ext cx="1927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Lato Semibold" charset="0"/>
                <a:ea typeface="Lato Semibold" charset="0"/>
                <a:cs typeface="Lato Semibold" charset="0"/>
              </a:rPr>
              <a:t>I/O: </a:t>
            </a: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Respond with Mustachioed face</a:t>
            </a:r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532965" y="4977725"/>
            <a:ext cx="0" cy="41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221070" y="5031513"/>
            <a:ext cx="0" cy="41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4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3" y="1114986"/>
            <a:ext cx="10603347" cy="3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6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5063836" cy="1325563"/>
          </a:xfrm>
        </p:spPr>
        <p:txBody>
          <a:bodyPr/>
          <a:lstStyle/>
          <a:p>
            <a:r>
              <a:rPr lang="en-US" b="1" dirty="0" err="1" smtClean="0">
                <a:latin typeface="Lato" charset="0"/>
                <a:ea typeface="Lato" charset="0"/>
                <a:cs typeface="Lato" charset="0"/>
              </a:rPr>
              <a:t>libuv</a:t>
            </a:r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 in a Nutshell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1094730"/>
            <a:ext cx="4015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(This is a gross simplification)</a:t>
            </a:r>
            <a:endParaRPr lang="en-US" sz="24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3" y="1685993"/>
            <a:ext cx="6369400" cy="492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3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" charset="0"/>
                <a:ea typeface="Lato" charset="0"/>
                <a:cs typeface="Lato" charset="0"/>
              </a:rPr>
              <a:t>So how do I add mustaches to my electron app?</a:t>
            </a:r>
            <a:endParaRPr lang="en-US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We can write a native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NodeJS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dirty="0" err="1" smtClean="0">
                <a:latin typeface="Lato" charset="0"/>
                <a:ea typeface="Lato" charset="0"/>
                <a:cs typeface="Lato" charset="0"/>
              </a:rPr>
              <a:t>addon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in C++!</a:t>
            </a:r>
          </a:p>
          <a:p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endParaRPr lang="en-US" dirty="0" smtClean="0">
              <a:latin typeface="Lato" charset="0"/>
              <a:ea typeface="Lato" charset="0"/>
              <a:cs typeface="Lato" charset="0"/>
            </a:endParaRPr>
          </a:p>
          <a:p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60" y="3054450"/>
            <a:ext cx="2476500" cy="2476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9842"/>
            <a:ext cx="6509621" cy="2441108"/>
          </a:xfrm>
          <a:prstGeom prst="rect">
            <a:avLst/>
          </a:prstGeom>
        </p:spPr>
      </p:pic>
      <p:sp>
        <p:nvSpPr>
          <p:cNvPr id="8" name="Arc 7"/>
          <p:cNvSpPr/>
          <p:nvPr/>
        </p:nvSpPr>
        <p:spPr>
          <a:xfrm>
            <a:off x="4454961" y="3101199"/>
            <a:ext cx="2892860" cy="580743"/>
          </a:xfrm>
          <a:prstGeom prst="arc">
            <a:avLst>
              <a:gd name="adj1" fmla="val 10993169"/>
              <a:gd name="adj2" fmla="val 21493235"/>
            </a:avLst>
          </a:prstGeom>
          <a:ln w="635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rot="10800000">
            <a:off x="4454961" y="5164695"/>
            <a:ext cx="2892860" cy="580743"/>
          </a:xfrm>
          <a:prstGeom prst="arc">
            <a:avLst>
              <a:gd name="adj1" fmla="val 10993169"/>
              <a:gd name="adj2" fmla="val 21493235"/>
            </a:avLst>
          </a:prstGeom>
          <a:ln w="63500"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1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1682</TotalTime>
  <Words>1894</Words>
  <Application>Microsoft Macintosh PowerPoint</Application>
  <PresentationFormat>Widescreen</PresentationFormat>
  <Paragraphs>217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Calibri Light</vt:lpstr>
      <vt:lpstr>Candara</vt:lpstr>
      <vt:lpstr>Lato</vt:lpstr>
      <vt:lpstr>Lato Light</vt:lpstr>
      <vt:lpstr>Lato Semibold</vt:lpstr>
      <vt:lpstr>Arial</vt:lpstr>
      <vt:lpstr>Office Theme</vt:lpstr>
      <vt:lpstr>Getting the Most out of JavaScript…</vt:lpstr>
      <vt:lpstr>People are using JavaScript for more things than anyone ever wanted to…</vt:lpstr>
      <vt:lpstr>JavaScript is a virus… </vt:lpstr>
      <vt:lpstr>But it can’t do everything!</vt:lpstr>
      <vt:lpstr>Tasks that require little IO but BIG processing power</vt:lpstr>
      <vt:lpstr>Tasks that require little IO but BIG processing power</vt:lpstr>
      <vt:lpstr>PowerPoint Presentation</vt:lpstr>
      <vt:lpstr>libuv in a Nutshell</vt:lpstr>
      <vt:lpstr>So how do I add mustaches to my electron app?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the catch?</vt:lpstr>
      <vt:lpstr>Its pretty cool…</vt:lpstr>
      <vt:lpstr>Can I use it yet?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the Most out of JavaScript</dc:title>
  <dc:creator>Dave Ramirez</dc:creator>
  <cp:lastModifiedBy>Dave Ramirez</cp:lastModifiedBy>
  <cp:revision>133</cp:revision>
  <cp:lastPrinted>2017-05-01T01:05:14Z</cp:lastPrinted>
  <dcterms:created xsi:type="dcterms:W3CDTF">2017-05-01T00:37:42Z</dcterms:created>
  <dcterms:modified xsi:type="dcterms:W3CDTF">2017-05-02T23:21:40Z</dcterms:modified>
</cp:coreProperties>
</file>